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17"/>
  </p:notesMasterIdLst>
  <p:handoutMasterIdLst>
    <p:handoutMasterId r:id="rId18"/>
  </p:handoutMasterIdLst>
  <p:sldIdLst>
    <p:sldId id="670" r:id="rId4"/>
    <p:sldId id="1719" r:id="rId5"/>
    <p:sldId id="1884" r:id="rId6"/>
    <p:sldId id="1883" r:id="rId7"/>
    <p:sldId id="1670" r:id="rId8"/>
    <p:sldId id="1876" r:id="rId9"/>
    <p:sldId id="1877" r:id="rId10"/>
    <p:sldId id="1878" r:id="rId11"/>
    <p:sldId id="1885" r:id="rId12"/>
    <p:sldId id="1880" r:id="rId13"/>
    <p:sldId id="1881" r:id="rId14"/>
    <p:sldId id="1879" r:id="rId15"/>
    <p:sldId id="1886"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ldId id="670"/>
          </p14:sldIdLst>
        </p14:section>
        <p14:section name="White Template" id="{A073DAE3-B461-442F-A3D3-6642BD875E45}">
          <p14:sldIdLst>
            <p14:sldId id="1719"/>
            <p14:sldId id="1884"/>
            <p14:sldId id="1883"/>
            <p14:sldId id="1670"/>
            <p14:sldId id="1876"/>
            <p14:sldId id="1877"/>
            <p14:sldId id="1878"/>
            <p14:sldId id="1885"/>
            <p14:sldId id="1880"/>
            <p14:sldId id="1881"/>
            <p14:sldId id="1879"/>
            <p14:sldId id="18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0" autoAdjust="0"/>
    <p:restoredTop sz="81553" autoAdjust="0"/>
  </p:normalViewPr>
  <p:slideViewPr>
    <p:cSldViewPr snapToGrid="0">
      <p:cViewPr varScale="1">
        <p:scale>
          <a:sx n="81" d="100"/>
          <a:sy n="81" d="100"/>
        </p:scale>
        <p:origin x="117" y="3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4/1/2019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4/1/2019 12:23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12:23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21500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12:23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8808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09790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7792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16534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3567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0427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12:23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27483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0867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4.xml"/><Relationship Id="rId7"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modules/welcome-to-azur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en-us/learning/exam-DP-200.aspx"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899537"/>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690875" y="6385958"/>
            <a:ext cx="501126" cy="18053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sz="800" b="0" i="0" u="none" strike="noStrike" kern="1200" cap="none" spc="0" normalizeH="0" baseline="0" noProof="0" smtClean="0">
                <a:ln>
                  <a:noFill/>
                </a:ln>
                <a:solidFill>
                  <a:srgbClr val="FFFFFF">
                    <a:tint val="75000"/>
                  </a:srgbClr>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0622786"/>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Implementing an Azure Data Solution Course Overview.</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10-15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Position the course in how it can help the students to understand the data platform capabilities in Azure.</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To give the students preparation materials for exam DP200: Implement an Azure Data Solution.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Microsoft can help me to build a cloud data solution</a:t>
                      </a:r>
                      <a:r>
                        <a:rPr lang="en-US" sz="1200" baseline="0" dirty="0">
                          <a:solidFill>
                            <a:schemeClr val="tx1">
                              <a:lumMod val="85000"/>
                            </a:schemeClr>
                          </a:solidFill>
                          <a:cs typeface="Segoe UI" pitchFamily="34" charset="0"/>
                        </a:rPr>
                        <a:t> specific to my requirements.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This course provides the technical  information that I can use to build a cloud data solution.</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This course can prepare a student to take the DP200 exam.</a:t>
                      </a:r>
                      <a:endParaRPr lang="en-US"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are the right audience for the course.</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are on the right course to meet their aims.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understand the course and its agenda.</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understand the course prerequisites and the audience it is targeted to.</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understand the certification requirements for DP200: Implement an Azure Data Solution.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C46-AACD-43A9-8687-A550777BE5FE}"/>
              </a:ext>
            </a:extLst>
          </p:cNvPr>
          <p:cNvSpPr>
            <a:spLocks noGrp="1"/>
          </p:cNvSpPr>
          <p:nvPr>
            <p:ph type="title"/>
          </p:nvPr>
        </p:nvSpPr>
        <p:spPr/>
        <p:txBody>
          <a:bodyPr/>
          <a:lstStyle/>
          <a:p>
            <a:r>
              <a:rPr lang="en-US" dirty="0"/>
              <a:t>Audience</a:t>
            </a:r>
          </a:p>
        </p:txBody>
      </p:sp>
      <p:sp>
        <p:nvSpPr>
          <p:cNvPr id="3" name="Text Placeholder 2">
            <a:extLst>
              <a:ext uri="{FF2B5EF4-FFF2-40B4-BE49-F238E27FC236}">
                <a16:creationId xmlns:a16="http://schemas.microsoft.com/office/drawing/2014/main" id="{4C7AD228-14DF-464D-B143-FB463DD9E18A}"/>
              </a:ext>
            </a:extLst>
          </p:cNvPr>
          <p:cNvSpPr>
            <a:spLocks noGrp="1"/>
          </p:cNvSpPr>
          <p:nvPr>
            <p:ph type="body" sz="quarter" idx="10"/>
          </p:nvPr>
        </p:nvSpPr>
        <p:spPr>
          <a:xfrm>
            <a:off x="586390" y="1434370"/>
            <a:ext cx="11018520" cy="4998291"/>
          </a:xfrm>
        </p:spPr>
        <p:txBody>
          <a:bodyPr/>
          <a:lstStyle/>
          <a:p>
            <a:r>
              <a:rPr lang="en-US" b="1" dirty="0"/>
              <a:t>Primary audience </a:t>
            </a:r>
            <a:endParaRPr lang="en-US" dirty="0"/>
          </a:p>
          <a:p>
            <a:br>
              <a:rPr lang="en-US" dirty="0"/>
            </a:br>
            <a:r>
              <a:rPr lang="en-US" dirty="0"/>
              <a:t>The audience for this course is data professionals, data architects, and business intelligence professionals who want to learn about the data platform technologies that exist on Microsoft Azure.</a:t>
            </a:r>
          </a:p>
          <a:p>
            <a:br>
              <a:rPr lang="en-US" dirty="0"/>
            </a:br>
            <a:r>
              <a:rPr lang="en-US" b="1" dirty="0"/>
              <a:t>Secondary audience </a:t>
            </a:r>
            <a:endParaRPr lang="en-US" dirty="0"/>
          </a:p>
          <a:p>
            <a:br>
              <a:rPr lang="en-US" dirty="0"/>
            </a:br>
            <a:r>
              <a:rPr lang="en-US" dirty="0"/>
              <a:t>The secondary audience for this course is individuals who develop applications that deliver content from the data platform technologies that exist on Microsoft Azure.</a:t>
            </a:r>
          </a:p>
        </p:txBody>
      </p:sp>
    </p:spTree>
    <p:extLst>
      <p:ext uri="{BB962C8B-B14F-4D97-AF65-F5344CB8AC3E}">
        <p14:creationId xmlns:p14="http://schemas.microsoft.com/office/powerpoint/2010/main" val="28656181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A14E-89EC-4F64-9001-70A7E019BA2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F1FBD484-7E01-44FC-89B8-9F220972FA1C}"/>
              </a:ext>
            </a:extLst>
          </p:cNvPr>
          <p:cNvSpPr>
            <a:spLocks noGrp="1"/>
          </p:cNvSpPr>
          <p:nvPr>
            <p:ph type="body" sz="quarter" idx="10"/>
          </p:nvPr>
        </p:nvSpPr>
        <p:spPr>
          <a:xfrm>
            <a:off x="586390" y="1434370"/>
            <a:ext cx="11018520" cy="2843855"/>
          </a:xfrm>
        </p:spPr>
        <p:txBody>
          <a:bodyPr/>
          <a:lstStyle/>
          <a:p>
            <a:r>
              <a:rPr lang="en-GB" dirty="0"/>
              <a:t>In addition to their professional experience, students who take this training should have technical knowledge equivalent to the following courses:</a:t>
            </a:r>
          </a:p>
          <a:p>
            <a:endParaRPr lang="en-GB" dirty="0"/>
          </a:p>
          <a:p>
            <a:pPr lvl="0"/>
            <a:r>
              <a:rPr lang="en-US" u="sng" dirty="0">
                <a:hlinkClick r:id="rId3"/>
              </a:rPr>
              <a:t>Azure fundamentals</a:t>
            </a:r>
            <a:r>
              <a:rPr lang="en-US" dirty="0"/>
              <a:t> </a:t>
            </a:r>
            <a:endParaRPr lang="en-GB" dirty="0"/>
          </a:p>
          <a:p>
            <a:endParaRPr lang="en-US" dirty="0"/>
          </a:p>
        </p:txBody>
      </p:sp>
    </p:spTree>
    <p:extLst>
      <p:ext uri="{BB962C8B-B14F-4D97-AF65-F5344CB8AC3E}">
        <p14:creationId xmlns:p14="http://schemas.microsoft.com/office/powerpoint/2010/main" val="4178447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33E7F-60A8-4B4D-AB34-946E22228B75}"/>
              </a:ext>
            </a:extLst>
          </p:cNvPr>
          <p:cNvSpPr>
            <a:spLocks noGrp="1"/>
          </p:cNvSpPr>
          <p:nvPr>
            <p:ph type="title"/>
          </p:nvPr>
        </p:nvSpPr>
        <p:spPr>
          <a:xfrm>
            <a:off x="588263" y="457200"/>
            <a:ext cx="11018520" cy="1046440"/>
          </a:xfrm>
        </p:spPr>
        <p:txBody>
          <a:bodyPr/>
          <a:lstStyle/>
          <a:p>
            <a:r>
              <a:rPr lang="en-US" dirty="0">
                <a:hlinkClick r:id="rId3"/>
              </a:rPr>
              <a:t>Certification areas for DP-200: </a:t>
            </a:r>
            <a:br>
              <a:rPr lang="en-US" dirty="0">
                <a:hlinkClick r:id="rId3"/>
              </a:rPr>
            </a:br>
            <a:r>
              <a:rPr lang="en-US" sz="3200" dirty="0">
                <a:hlinkClick r:id="rId3"/>
              </a:rPr>
              <a:t>Implement an Azure Data Solution</a:t>
            </a:r>
            <a:endParaRPr lang="en-US" sz="3200" dirty="0"/>
          </a:p>
        </p:txBody>
      </p:sp>
      <p:graphicFrame>
        <p:nvGraphicFramePr>
          <p:cNvPr id="4" name="Table 3">
            <a:extLst>
              <a:ext uri="{FF2B5EF4-FFF2-40B4-BE49-F238E27FC236}">
                <a16:creationId xmlns:a16="http://schemas.microsoft.com/office/drawing/2014/main" id="{6B3CBC4B-6977-4442-95F5-F0528C34F890}"/>
              </a:ext>
            </a:extLst>
          </p:cNvPr>
          <p:cNvGraphicFramePr>
            <a:graphicFrameLocks noGrp="1"/>
          </p:cNvGraphicFramePr>
          <p:nvPr>
            <p:extLst>
              <p:ext uri="{D42A27DB-BD31-4B8C-83A1-F6EECF244321}">
                <p14:modId xmlns:p14="http://schemas.microsoft.com/office/powerpoint/2010/main" val="3567935354"/>
              </p:ext>
            </p:extLst>
          </p:nvPr>
        </p:nvGraphicFramePr>
        <p:xfrm>
          <a:off x="985904" y="1881567"/>
          <a:ext cx="9332686" cy="2306958"/>
        </p:xfrm>
        <a:graphic>
          <a:graphicData uri="http://schemas.openxmlformats.org/drawingml/2006/table">
            <a:tbl>
              <a:tblPr firstRow="1" bandRow="1">
                <a:tableStyleId>{5C22544A-7EE6-4342-B048-85BDC9FD1C3A}</a:tableStyleId>
              </a:tblPr>
              <a:tblGrid>
                <a:gridCol w="7582807">
                  <a:extLst>
                    <a:ext uri="{9D8B030D-6E8A-4147-A177-3AD203B41FA5}">
                      <a16:colId xmlns:a16="http://schemas.microsoft.com/office/drawing/2014/main" val="3164179288"/>
                    </a:ext>
                  </a:extLst>
                </a:gridCol>
                <a:gridCol w="1749879">
                  <a:extLst>
                    <a:ext uri="{9D8B030D-6E8A-4147-A177-3AD203B41FA5}">
                      <a16:colId xmlns:a16="http://schemas.microsoft.com/office/drawing/2014/main" val="3081981001"/>
                    </a:ext>
                  </a:extLst>
                </a:gridCol>
              </a:tblGrid>
              <a:tr h="271760">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Study areas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Weights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3270724735"/>
                  </a:ext>
                </a:extLst>
              </a:tr>
              <a:tr h="370840">
                <a:tc>
                  <a:txBody>
                    <a:bodyPr/>
                    <a:lstStyle/>
                    <a:p>
                      <a:r>
                        <a:rPr lang="fr-FR" sz="2400" b="0" kern="1200" dirty="0">
                          <a:solidFill>
                            <a:schemeClr val="dk1"/>
                          </a:solidFill>
                          <a:effectLst/>
                          <a:latin typeface="Segoe UI Semilight" panose="020B0402040204020203" pitchFamily="34" charset="0"/>
                          <a:ea typeface="+mn-ea"/>
                          <a:cs typeface="Segoe UI Semilight" panose="020B0402040204020203" pitchFamily="34" charset="0"/>
                        </a:rPr>
                        <a:t>Implement a Data Storage Solutions</a:t>
                      </a: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25-30%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485770943"/>
                  </a:ext>
                </a:extLst>
              </a:tr>
              <a:tr h="370840">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Manage and Develop Data Processing</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30-35%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081171256"/>
                  </a:ext>
                </a:extLst>
              </a:tr>
              <a:tr h="370840">
                <a:tc>
                  <a:txBody>
                    <a:bodyPr/>
                    <a:lstStyle/>
                    <a:p>
                      <a:r>
                        <a:rPr lang="en-GB" sz="2400" b="0" kern="1200" dirty="0">
                          <a:solidFill>
                            <a:schemeClr val="dk1"/>
                          </a:solidFill>
                          <a:effectLst/>
                          <a:latin typeface="Segoe UI Semilight" panose="020B0402040204020203" pitchFamily="34" charset="0"/>
                          <a:ea typeface="+mn-ea"/>
                          <a:cs typeface="Segoe UI Semilight" panose="020B0402040204020203" pitchFamily="34" charset="0"/>
                        </a:rPr>
                        <a:t>Manage Data Security</a:t>
                      </a: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15-20%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1286306879"/>
                  </a:ext>
                </a:extLst>
              </a:tr>
              <a:tr h="370840">
                <a:tc>
                  <a:txBody>
                    <a:bodyPr/>
                    <a:lstStyle/>
                    <a:p>
                      <a:r>
                        <a:rPr lang="en-GB" sz="2400" b="0" kern="1200" dirty="0">
                          <a:solidFill>
                            <a:schemeClr val="dk1"/>
                          </a:solidFill>
                          <a:effectLst/>
                          <a:latin typeface="Segoe UI Semilight" panose="020B0402040204020203" pitchFamily="34" charset="0"/>
                          <a:ea typeface="+mn-ea"/>
                          <a:cs typeface="Segoe UI Semilight" panose="020B0402040204020203" pitchFamily="34" charset="0"/>
                        </a:rPr>
                        <a:t>Monitoring Data Solutions</a:t>
                      </a:r>
                    </a:p>
                  </a:txBody>
                  <a:tcPr marL="68580" marR="68580"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10-15%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426760210"/>
                  </a:ext>
                </a:extLst>
              </a:tr>
              <a:tr h="370840">
                <a:tc>
                  <a:txBody>
                    <a:bodyPr/>
                    <a:lstStyle/>
                    <a:p>
                      <a:r>
                        <a:rPr lang="en-US" sz="2400" b="0" kern="1200" dirty="0">
                          <a:solidFill>
                            <a:schemeClr val="dk1"/>
                          </a:solidFill>
                          <a:effectLst/>
                          <a:latin typeface="Segoe UI Semilight" panose="020B0402040204020203" pitchFamily="34" charset="0"/>
                          <a:ea typeface="+mn-ea"/>
                          <a:cs typeface="Segoe UI Semilight" panose="020B0402040204020203" pitchFamily="34" charset="0"/>
                        </a:rPr>
                        <a:t>Manage and Troubleshoot Azure Data Solutions</a:t>
                      </a:r>
                      <a:endParaRPr lang="en-GB" sz="2400" b="0" kern="1200" dirty="0">
                        <a:solidFill>
                          <a:schemeClr val="dk1"/>
                        </a:solidFill>
                        <a:effectLst/>
                        <a:latin typeface="Segoe UI Semilight" panose="020B0402040204020203" pitchFamily="34" charset="0"/>
                        <a:ea typeface="+mn-ea"/>
                        <a:cs typeface="Segoe UI Semilight" panose="020B0402040204020203" pitchFamily="34" charset="0"/>
                      </a:endParaRPr>
                    </a:p>
                  </a:txBody>
                  <a:tcPr marL="68580" marR="68580" marT="0" marB="0"/>
                </a:tc>
                <a:tc>
                  <a:txBody>
                    <a:bodyPr/>
                    <a:lstStyle/>
                    <a:p>
                      <a:pPr marL="0" marR="0" lvl="0" indent="0" algn="just" defTabSz="932742" rtl="0" eaLnBrk="1" fontAlgn="auto" latinLnBrk="0" hangingPunct="1">
                        <a:lnSpc>
                          <a:spcPct val="115000"/>
                        </a:lnSpc>
                        <a:spcBef>
                          <a:spcPts val="0"/>
                        </a:spcBef>
                        <a:spcAft>
                          <a:spcPts val="0"/>
                        </a:spcAft>
                        <a:buClrTx/>
                        <a:buSzTx/>
                        <a:buFontTx/>
                        <a:buNone/>
                        <a:tabLst/>
                        <a:defRPr/>
                      </a:pPr>
                      <a:r>
                        <a:rPr lang="en-US" sz="2400" b="0" dirty="0">
                          <a:effectLst/>
                          <a:latin typeface="Segoe UI Semilight" panose="020B0402040204020203" pitchFamily="34" charset="0"/>
                          <a:cs typeface="Segoe UI Semilight" panose="020B0402040204020203" pitchFamily="34" charset="0"/>
                        </a:rPr>
                        <a:t>10-15%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tc>
                <a:extLst>
                  <a:ext uri="{0D108BD9-81ED-4DB2-BD59-A6C34878D82A}">
                    <a16:rowId xmlns:a16="http://schemas.microsoft.com/office/drawing/2014/main" val="2136966748"/>
                  </a:ext>
                </a:extLst>
              </a:tr>
            </a:tbl>
          </a:graphicData>
        </a:graphic>
      </p:graphicFrame>
      <p:sp>
        <p:nvSpPr>
          <p:cNvPr id="3" name="Text Placeholder 2">
            <a:extLst>
              <a:ext uri="{FF2B5EF4-FFF2-40B4-BE49-F238E27FC236}">
                <a16:creationId xmlns:a16="http://schemas.microsoft.com/office/drawing/2014/main" id="{9D908B94-7199-45B4-9E23-E1987CF9EA32}"/>
              </a:ext>
            </a:extLst>
          </p:cNvPr>
          <p:cNvSpPr>
            <a:spLocks noGrp="1"/>
          </p:cNvSpPr>
          <p:nvPr>
            <p:ph type="body" sz="quarter" idx="10"/>
          </p:nvPr>
        </p:nvSpPr>
        <p:spPr>
          <a:xfrm>
            <a:off x="588263" y="4504896"/>
            <a:ext cx="11018520" cy="1304973"/>
          </a:xfrm>
        </p:spPr>
        <p:txBody>
          <a:bodyPr/>
          <a:lstStyle/>
          <a:p>
            <a:pPr marL="457200" indent="-457200">
              <a:buFont typeface="Arial" panose="020B0604020202020204" pitchFamily="34" charset="0"/>
              <a:buChar char="•"/>
            </a:pPr>
            <a:r>
              <a:rPr lang="en-US" altLang="en-US" sz="2400" dirty="0"/>
              <a:t>This course maps to the exam DP-200 </a:t>
            </a:r>
            <a:r>
              <a:rPr lang="en-US" sz="2400" dirty="0"/>
              <a:t>Implementing an Azure Data Solution</a:t>
            </a:r>
          </a:p>
          <a:p>
            <a:pPr marL="457200" indent="-457200">
              <a:buFont typeface="Arial" panose="020B0604020202020204" pitchFamily="34" charset="0"/>
              <a:buChar char="•"/>
            </a:pPr>
            <a:r>
              <a:rPr lang="en-US" altLang="en-US" sz="2400" dirty="0"/>
              <a:t>Percentages indicate the relative weight of each area on the exam.</a:t>
            </a:r>
          </a:p>
          <a:p>
            <a:pPr marL="457200" indent="-457200">
              <a:buFont typeface="Arial" panose="020B0604020202020204" pitchFamily="34" charset="0"/>
              <a:buChar char="•"/>
            </a:pPr>
            <a:r>
              <a:rPr lang="en-US" altLang="en-US" sz="2400" dirty="0"/>
              <a:t>The higher the percentage, the more questions you are likely to see in that area.</a:t>
            </a:r>
          </a:p>
        </p:txBody>
      </p:sp>
    </p:spTree>
    <p:extLst>
      <p:ext uri="{BB962C8B-B14F-4D97-AF65-F5344CB8AC3E}">
        <p14:creationId xmlns:p14="http://schemas.microsoft.com/office/powerpoint/2010/main" val="25812787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36220"/>
            <a:ext cx="4167887" cy="2215991"/>
          </a:xfrm>
        </p:spPr>
        <p:txBody>
          <a:bodyPr/>
          <a:lstStyle/>
          <a:p>
            <a:r>
              <a:rPr lang="en-US" dirty="0"/>
              <a:t>DO-200T01: Implementing an Azure Data Solution</a:t>
            </a:r>
            <a:br>
              <a:rPr lang="en-US" dirty="0"/>
            </a:b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2499146"/>
          </a:xfrm>
        </p:spPr>
        <p:txBody>
          <a:bodyPr/>
          <a:lstStyle/>
          <a:p>
            <a:r>
              <a:rPr lang="en-GB" dirty="0"/>
              <a:t>About this course</a:t>
            </a:r>
          </a:p>
          <a:p>
            <a:r>
              <a:rPr lang="en-GB" dirty="0"/>
              <a:t>Course Agenda</a:t>
            </a:r>
          </a:p>
          <a:p>
            <a:r>
              <a:rPr lang="en-GB" dirty="0"/>
              <a:t>Audience</a:t>
            </a:r>
          </a:p>
          <a:p>
            <a:r>
              <a:rPr lang="en-GB" dirty="0"/>
              <a:t>Prerequisites</a:t>
            </a:r>
          </a:p>
          <a:p>
            <a:r>
              <a:rPr lang="en-GB" dirty="0"/>
              <a:t>Certification Areas (DP200)</a:t>
            </a:r>
          </a:p>
        </p:txBody>
      </p:sp>
    </p:spTree>
    <p:extLst>
      <p:ext uri="{BB962C8B-B14F-4D97-AF65-F5344CB8AC3E}">
        <p14:creationId xmlns:p14="http://schemas.microsoft.com/office/powerpoint/2010/main" val="33379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About this course</a:t>
            </a:r>
          </a:p>
        </p:txBody>
      </p:sp>
      <p:sp>
        <p:nvSpPr>
          <p:cNvPr id="6" name="Text Placeholder 5"/>
          <p:cNvSpPr>
            <a:spLocks noGrp="1"/>
          </p:cNvSpPr>
          <p:nvPr>
            <p:ph type="body" sz="quarter" idx="10"/>
          </p:nvPr>
        </p:nvSpPr>
        <p:spPr>
          <a:xfrm>
            <a:off x="471466" y="1108734"/>
            <a:ext cx="11018520" cy="6047809"/>
          </a:xfrm>
        </p:spPr>
        <p:txBody>
          <a:bodyPr/>
          <a:lstStyle/>
          <a:p>
            <a:pPr marL="0" indent="0">
              <a:buNone/>
            </a:pPr>
            <a:r>
              <a:rPr lang="en-US" sz="2700" dirty="0"/>
              <a:t>In this course, the students will implement various data platform technologies into solutions that are in line with business and technical requirements including on-premises, cloud, and hybrid data scenarios incorporating both relational and No-SQL data. They will also learn how to process data using a range of technologies and languages for both streaming and batch data.</a:t>
            </a:r>
          </a:p>
          <a:p>
            <a:pPr marL="0" indent="0">
              <a:buNone/>
            </a:pPr>
            <a:endParaRPr lang="en-US" sz="2700" dirty="0"/>
          </a:p>
          <a:p>
            <a:pPr marL="0" indent="0">
              <a:buNone/>
            </a:pPr>
            <a:r>
              <a:rPr lang="en-US" sz="2700" dirty="0"/>
              <a:t>The students will also explore how to implement data security including authentication, authorization, data policies and standards. They will also define and implement data solution monitoring for both the data storage and data processing activities. Finally, they will manage and troubleshoot Azure data solutions which includes the optimization and disaster recovery of big data, batch processing and streaming data solutions.</a:t>
            </a:r>
          </a:p>
          <a:p>
            <a:endParaRPr lang="en-US" sz="2600" dirty="0"/>
          </a:p>
        </p:txBody>
      </p:sp>
    </p:spTree>
    <p:extLst>
      <p:ext uri="{BB962C8B-B14F-4D97-AF65-F5344CB8AC3E}">
        <p14:creationId xmlns:p14="http://schemas.microsoft.com/office/powerpoint/2010/main" val="34252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Course Agenda</a:t>
            </a:r>
          </a:p>
        </p:txBody>
      </p:sp>
      <p:sp>
        <p:nvSpPr>
          <p:cNvPr id="6" name="Text Placeholder 5"/>
          <p:cNvSpPr>
            <a:spLocks noGrp="1"/>
          </p:cNvSpPr>
          <p:nvPr>
            <p:ph type="body" sz="quarter" idx="10"/>
          </p:nvPr>
        </p:nvSpPr>
        <p:spPr>
          <a:xfrm>
            <a:off x="471466" y="1108734"/>
            <a:ext cx="11018520" cy="5244513"/>
          </a:xfrm>
        </p:spPr>
        <p:txBody>
          <a:bodyPr/>
          <a:lstStyle/>
          <a:p>
            <a:r>
              <a:rPr lang="en-US" dirty="0"/>
              <a:t>Module 01</a:t>
            </a:r>
          </a:p>
          <a:p>
            <a:r>
              <a:rPr lang="en-US" dirty="0"/>
              <a:t>Azure for the Data Engineer</a:t>
            </a:r>
          </a:p>
          <a:p>
            <a:pPr lvl="1"/>
            <a:r>
              <a:rPr lang="en-US" dirty="0"/>
              <a:t>L01 - Explain the evolving world of data</a:t>
            </a:r>
          </a:p>
          <a:p>
            <a:pPr lvl="1"/>
            <a:r>
              <a:rPr lang="en-US" dirty="0"/>
              <a:t>L02 - Survey the services in the Azure Data Platform</a:t>
            </a:r>
          </a:p>
          <a:p>
            <a:pPr lvl="1"/>
            <a:r>
              <a:rPr lang="en-US" dirty="0"/>
              <a:t>L03 - Identify the tasks that are performed by a Data Engineer</a:t>
            </a:r>
          </a:p>
          <a:p>
            <a:pPr lvl="1"/>
            <a:r>
              <a:rPr lang="en-US" dirty="0"/>
              <a:t>L04 - Describe the use cases for the cloud in a Case Study </a:t>
            </a:r>
            <a:br>
              <a:rPr lang="en-US" dirty="0"/>
            </a:br>
            <a:endParaRPr lang="en-US" dirty="0"/>
          </a:p>
          <a:p>
            <a:r>
              <a:rPr lang="en-US" dirty="0"/>
              <a:t>Module 2</a:t>
            </a:r>
          </a:p>
          <a:p>
            <a:r>
              <a:rPr lang="en-US" dirty="0"/>
              <a:t>Working with Data Storage</a:t>
            </a:r>
          </a:p>
          <a:p>
            <a:pPr lvl="1"/>
            <a:r>
              <a:rPr lang="en-US" dirty="0"/>
              <a:t>L01 - Choose a data storage approach in Azure</a:t>
            </a:r>
          </a:p>
          <a:p>
            <a:pPr lvl="1"/>
            <a:r>
              <a:rPr lang="en-US" dirty="0"/>
              <a:t>L02 - Create an Azure Storage Account</a:t>
            </a:r>
          </a:p>
          <a:p>
            <a:pPr lvl="1"/>
            <a:r>
              <a:rPr lang="en-US" dirty="0"/>
              <a:t>L03 - Explain Azure Data Lake Storage</a:t>
            </a:r>
          </a:p>
          <a:p>
            <a:pPr lvl="1"/>
            <a:r>
              <a:rPr lang="en-US" dirty="0"/>
              <a:t>L04 - Upload data into Azure Data Lake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78286"/>
            <a:ext cx="11018520" cy="553998"/>
          </a:xfrm>
        </p:spPr>
        <p:txBody>
          <a:bodyPr/>
          <a:lstStyle/>
          <a:p>
            <a:r>
              <a:rPr lang="en-US" dirty="0"/>
              <a:t>Course Agenda (</a:t>
            </a:r>
            <a:r>
              <a:rPr lang="en-US" i="1" dirty="0"/>
              <a:t>continued #1</a:t>
            </a:r>
            <a:r>
              <a:rPr lang="en-US" dirty="0"/>
              <a:t>)</a:t>
            </a:r>
          </a:p>
        </p:txBody>
      </p:sp>
      <p:sp>
        <p:nvSpPr>
          <p:cNvPr id="6" name="Text Placeholder 5"/>
          <p:cNvSpPr>
            <a:spLocks noGrp="1"/>
          </p:cNvSpPr>
          <p:nvPr>
            <p:ph type="body" sz="quarter" idx="10"/>
          </p:nvPr>
        </p:nvSpPr>
        <p:spPr>
          <a:xfrm>
            <a:off x="584200" y="1233995"/>
            <a:ext cx="11018520" cy="5244513"/>
          </a:xfrm>
        </p:spPr>
        <p:txBody>
          <a:bodyPr/>
          <a:lstStyle/>
          <a:p>
            <a:r>
              <a:rPr lang="en-US" dirty="0"/>
              <a:t>Module 03</a:t>
            </a:r>
          </a:p>
          <a:p>
            <a:r>
              <a:rPr lang="en-US" dirty="0"/>
              <a:t>Enabling Team Based Data Science with Azure Databricks</a:t>
            </a:r>
          </a:p>
          <a:p>
            <a:pPr lvl="1"/>
            <a:r>
              <a:rPr lang="en-US" dirty="0"/>
              <a:t>L01 - Explain Azure Databricks</a:t>
            </a:r>
          </a:p>
          <a:p>
            <a:pPr lvl="1"/>
            <a:r>
              <a:rPr lang="en-US" dirty="0"/>
              <a:t>L02 - Work with Azure Databricks</a:t>
            </a:r>
          </a:p>
          <a:p>
            <a:pPr lvl="1"/>
            <a:r>
              <a:rPr lang="en-US" dirty="0"/>
              <a:t>L03 - Read data with Azure Databricks</a:t>
            </a:r>
          </a:p>
          <a:p>
            <a:pPr lvl="1"/>
            <a:r>
              <a:rPr lang="en-US" dirty="0"/>
              <a:t>L04 - Perform transformations with Azure Databricks.</a:t>
            </a:r>
            <a:br>
              <a:rPr lang="en-US" dirty="0"/>
            </a:br>
            <a:endParaRPr lang="en-US" dirty="0"/>
          </a:p>
          <a:p>
            <a:r>
              <a:rPr lang="en-US" dirty="0"/>
              <a:t>Module 04 </a:t>
            </a:r>
          </a:p>
          <a:p>
            <a:r>
              <a:rPr lang="en-US" dirty="0"/>
              <a:t>Building Globally Distributed Databases with Cosmos DB</a:t>
            </a:r>
          </a:p>
          <a:p>
            <a:pPr lvl="1"/>
            <a:r>
              <a:rPr lang="en-US" dirty="0"/>
              <a:t>L01 - Create an Azure Cosmos DB database built to scale</a:t>
            </a:r>
          </a:p>
          <a:p>
            <a:pPr lvl="1"/>
            <a:r>
              <a:rPr lang="en-US" dirty="0"/>
              <a:t>L02 - Insert and query data in your Azure Cosmos DB database</a:t>
            </a:r>
          </a:p>
          <a:p>
            <a:pPr lvl="1"/>
            <a:r>
              <a:rPr lang="en-US" dirty="0"/>
              <a:t>L03 - Build a .NET Core app for Azure Cosmos DB in Visual Studio Code</a:t>
            </a:r>
          </a:p>
          <a:p>
            <a:pPr lvl="1"/>
            <a:r>
              <a:rPr lang="en-US" dirty="0"/>
              <a:t>L04 - Distribute your data globally with Azure Cosmos DB</a:t>
            </a:r>
          </a:p>
        </p:txBody>
      </p:sp>
    </p:spTree>
    <p:extLst>
      <p:ext uri="{BB962C8B-B14F-4D97-AF65-F5344CB8AC3E}">
        <p14:creationId xmlns:p14="http://schemas.microsoft.com/office/powerpoint/2010/main" val="3333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02086"/>
            <a:ext cx="11018520" cy="553998"/>
          </a:xfrm>
        </p:spPr>
        <p:txBody>
          <a:bodyPr/>
          <a:lstStyle/>
          <a:p>
            <a:r>
              <a:rPr lang="en-US" dirty="0"/>
              <a:t>Course Agenda (</a:t>
            </a:r>
            <a:r>
              <a:rPr lang="en-US" i="1" dirty="0"/>
              <a:t>continued #2</a:t>
            </a:r>
            <a:r>
              <a:rPr lang="en-US" dirty="0"/>
              <a:t>)</a:t>
            </a:r>
          </a:p>
        </p:txBody>
      </p:sp>
      <p:sp>
        <p:nvSpPr>
          <p:cNvPr id="6" name="Text Placeholder 5"/>
          <p:cNvSpPr>
            <a:spLocks noGrp="1"/>
          </p:cNvSpPr>
          <p:nvPr>
            <p:ph type="body" sz="quarter" idx="10"/>
          </p:nvPr>
        </p:nvSpPr>
        <p:spPr>
          <a:xfrm>
            <a:off x="584200" y="1337334"/>
            <a:ext cx="11018520" cy="4936736"/>
          </a:xfrm>
        </p:spPr>
        <p:txBody>
          <a:bodyPr/>
          <a:lstStyle/>
          <a:p>
            <a:r>
              <a:rPr lang="en-US" dirty="0"/>
              <a:t>Module 05</a:t>
            </a:r>
          </a:p>
          <a:p>
            <a:r>
              <a:rPr lang="en-US" dirty="0"/>
              <a:t>Working with Relational Data Stores in the Cloud</a:t>
            </a:r>
          </a:p>
          <a:p>
            <a:pPr lvl="1"/>
            <a:r>
              <a:rPr lang="en-US" dirty="0"/>
              <a:t>L01 - Explain SQL Database and </a:t>
            </a:r>
          </a:p>
          <a:p>
            <a:pPr lvl="1"/>
            <a:r>
              <a:rPr lang="en-US" dirty="0"/>
              <a:t>L02 - Explain SQL Data Warehouse</a:t>
            </a:r>
          </a:p>
          <a:p>
            <a:pPr lvl="1"/>
            <a:r>
              <a:rPr lang="en-US" dirty="0"/>
              <a:t>L03 - Provision and load data in Azure SQL Data Warehouse</a:t>
            </a:r>
          </a:p>
          <a:p>
            <a:pPr lvl="1"/>
            <a:r>
              <a:rPr lang="en-US" dirty="0"/>
              <a:t>L04 - Import data into Azure SQL Data Warehouse using PolyBase</a:t>
            </a:r>
          </a:p>
          <a:p>
            <a:pPr marL="228600" lvl="1" indent="0">
              <a:buNone/>
            </a:pPr>
            <a:endParaRPr lang="en-US" dirty="0"/>
          </a:p>
          <a:p>
            <a:r>
              <a:rPr lang="en-US" dirty="0"/>
              <a:t>Module 06</a:t>
            </a:r>
          </a:p>
          <a:p>
            <a:r>
              <a:rPr lang="en-US" dirty="0"/>
              <a:t>Performing Real-Time Analytics with Stream Analytics</a:t>
            </a:r>
          </a:p>
          <a:p>
            <a:pPr lvl="1"/>
            <a:r>
              <a:rPr lang="en-US" dirty="0"/>
              <a:t>L01 - Explain data streams and event processing</a:t>
            </a:r>
          </a:p>
          <a:p>
            <a:pPr lvl="1"/>
            <a:r>
              <a:rPr lang="en-US" dirty="0"/>
              <a:t>L02 - Data Ingestion with Event Hubs</a:t>
            </a:r>
          </a:p>
          <a:p>
            <a:pPr lvl="1"/>
            <a:r>
              <a:rPr lang="en-US" dirty="0"/>
              <a:t>L03 - Processing Data with Stream Analytics Jobs</a:t>
            </a:r>
          </a:p>
        </p:txBody>
      </p:sp>
    </p:spTree>
    <p:extLst>
      <p:ext uri="{BB962C8B-B14F-4D97-AF65-F5344CB8AC3E}">
        <p14:creationId xmlns:p14="http://schemas.microsoft.com/office/powerpoint/2010/main" val="77950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93ACA-3838-4C7F-A5A4-F49D63FBD21E}"/>
              </a:ext>
            </a:extLst>
          </p:cNvPr>
          <p:cNvSpPr>
            <a:spLocks noGrp="1"/>
          </p:cNvSpPr>
          <p:nvPr>
            <p:ph type="title"/>
          </p:nvPr>
        </p:nvSpPr>
        <p:spPr/>
        <p:txBody>
          <a:bodyPr/>
          <a:lstStyle/>
          <a:p>
            <a:r>
              <a:rPr lang="en-US" dirty="0"/>
              <a:t>Course Agenda (</a:t>
            </a:r>
            <a:r>
              <a:rPr lang="en-US" i="1" dirty="0"/>
              <a:t>continued #3</a:t>
            </a:r>
            <a:r>
              <a:rPr lang="en-US" dirty="0"/>
              <a:t>)</a:t>
            </a:r>
          </a:p>
        </p:txBody>
      </p:sp>
      <p:sp>
        <p:nvSpPr>
          <p:cNvPr id="3" name="Text Placeholder 2">
            <a:extLst>
              <a:ext uri="{FF2B5EF4-FFF2-40B4-BE49-F238E27FC236}">
                <a16:creationId xmlns:a16="http://schemas.microsoft.com/office/drawing/2014/main" id="{47A2E628-6FE9-4E8E-8445-D48D94BA9FB7}"/>
              </a:ext>
            </a:extLst>
          </p:cNvPr>
          <p:cNvSpPr>
            <a:spLocks noGrp="1"/>
          </p:cNvSpPr>
          <p:nvPr>
            <p:ph type="body" sz="quarter" idx="10"/>
          </p:nvPr>
        </p:nvSpPr>
        <p:spPr>
          <a:xfrm>
            <a:off x="586740" y="1084977"/>
            <a:ext cx="11018520" cy="6130909"/>
          </a:xfrm>
        </p:spPr>
        <p:txBody>
          <a:bodyPr/>
          <a:lstStyle/>
          <a:p>
            <a:r>
              <a:rPr lang="en-US" dirty="0"/>
              <a:t>Module 07</a:t>
            </a:r>
          </a:p>
          <a:p>
            <a:r>
              <a:rPr lang="en-US" dirty="0"/>
              <a:t>Orchestrating Data Movement with Azure Data Factory</a:t>
            </a:r>
          </a:p>
          <a:p>
            <a:pPr lvl="1"/>
            <a:r>
              <a:rPr lang="en-US" dirty="0"/>
              <a:t>L01 - Explain how Azure Data Factory works</a:t>
            </a:r>
          </a:p>
          <a:p>
            <a:pPr lvl="1"/>
            <a:r>
              <a:rPr lang="en-US" dirty="0"/>
              <a:t>L02 - Create Linked Services and Datasets</a:t>
            </a:r>
          </a:p>
          <a:p>
            <a:pPr lvl="1"/>
            <a:r>
              <a:rPr lang="en-US" dirty="0"/>
              <a:t>L03 - Create Pipelines and Activities</a:t>
            </a:r>
          </a:p>
          <a:p>
            <a:pPr lvl="1"/>
            <a:r>
              <a:rPr lang="en-US" dirty="0"/>
              <a:t>L04 - Azure Data Factory pipeline execution and triggers.</a:t>
            </a:r>
            <a:br>
              <a:rPr lang="en-US" dirty="0"/>
            </a:br>
            <a:endParaRPr lang="en-US" dirty="0"/>
          </a:p>
          <a:p>
            <a:r>
              <a:rPr lang="en-US" dirty="0"/>
              <a:t>Module 08</a:t>
            </a:r>
          </a:p>
          <a:p>
            <a:r>
              <a:rPr lang="en-US" dirty="0"/>
              <a:t>Securing Azure Data Platforms</a:t>
            </a:r>
          </a:p>
          <a:p>
            <a:pPr lvl="1"/>
            <a:r>
              <a:rPr lang="en-US" dirty="0"/>
              <a:t>L01 - Introduction to Security</a:t>
            </a:r>
          </a:p>
          <a:p>
            <a:pPr lvl="1"/>
            <a:r>
              <a:rPr lang="en-US" dirty="0"/>
              <a:t>L02 - Key Security Components</a:t>
            </a:r>
          </a:p>
          <a:p>
            <a:pPr lvl="1"/>
            <a:r>
              <a:rPr lang="en-US" dirty="0"/>
              <a:t>L03 - Securing Storage Accounts and Data Lake Storage</a:t>
            </a:r>
          </a:p>
          <a:p>
            <a:pPr lvl="1"/>
            <a:r>
              <a:rPr lang="en-US" dirty="0"/>
              <a:t>L04 - Security Data Stores</a:t>
            </a:r>
          </a:p>
          <a:p>
            <a:pPr lvl="1"/>
            <a:r>
              <a:rPr lang="en-US" dirty="0"/>
              <a:t>L05 - Securing Streaming Data</a:t>
            </a:r>
          </a:p>
          <a:p>
            <a:endParaRPr lang="en-US" dirty="0"/>
          </a:p>
        </p:txBody>
      </p:sp>
    </p:spTree>
    <p:extLst>
      <p:ext uri="{BB962C8B-B14F-4D97-AF65-F5344CB8AC3E}">
        <p14:creationId xmlns:p14="http://schemas.microsoft.com/office/powerpoint/2010/main" val="9845255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02086"/>
            <a:ext cx="11018520" cy="553998"/>
          </a:xfrm>
        </p:spPr>
        <p:txBody>
          <a:bodyPr/>
          <a:lstStyle/>
          <a:p>
            <a:r>
              <a:rPr lang="en-US" dirty="0"/>
              <a:t>Course Agenda (</a:t>
            </a:r>
            <a:r>
              <a:rPr lang="en-US" i="1" dirty="0"/>
              <a:t>continued #4</a:t>
            </a:r>
            <a:r>
              <a:rPr lang="en-US" dirty="0"/>
              <a:t>)</a:t>
            </a:r>
          </a:p>
        </p:txBody>
      </p:sp>
      <p:sp>
        <p:nvSpPr>
          <p:cNvPr id="6" name="Text Placeholder 5"/>
          <p:cNvSpPr>
            <a:spLocks noGrp="1"/>
          </p:cNvSpPr>
          <p:nvPr>
            <p:ph type="body" sz="quarter" idx="10"/>
          </p:nvPr>
        </p:nvSpPr>
        <p:spPr>
          <a:xfrm>
            <a:off x="584200" y="1337334"/>
            <a:ext cx="11018520" cy="2425279"/>
          </a:xfrm>
        </p:spPr>
        <p:txBody>
          <a:bodyPr/>
          <a:lstStyle/>
          <a:p>
            <a:r>
              <a:rPr lang="en-US" dirty="0"/>
              <a:t>Module 09</a:t>
            </a:r>
          </a:p>
          <a:p>
            <a:r>
              <a:rPr lang="en-US" dirty="0"/>
              <a:t>Monitoring and Troubleshooting Data Storage and Processing</a:t>
            </a:r>
          </a:p>
          <a:p>
            <a:pPr lvl="1"/>
            <a:r>
              <a:rPr lang="en-US" dirty="0"/>
              <a:t>L01 - Explain the monitoring capabilities that are available</a:t>
            </a:r>
          </a:p>
          <a:p>
            <a:pPr lvl="1"/>
            <a:r>
              <a:rPr lang="en-US" dirty="0"/>
              <a:t>L02 - Troubleshoot common data storage issues</a:t>
            </a:r>
          </a:p>
          <a:p>
            <a:pPr lvl="1"/>
            <a:r>
              <a:rPr lang="en-US" dirty="0"/>
              <a:t>L03 - Troubleshoot common data processing issues</a:t>
            </a:r>
          </a:p>
          <a:p>
            <a:pPr lvl="1"/>
            <a:r>
              <a:rPr lang="en-US" dirty="0"/>
              <a:t>L04 - Manage disaster recovery</a:t>
            </a:r>
          </a:p>
        </p:txBody>
      </p:sp>
    </p:spTree>
    <p:extLst>
      <p:ext uri="{BB962C8B-B14F-4D97-AF65-F5344CB8AC3E}">
        <p14:creationId xmlns:p14="http://schemas.microsoft.com/office/powerpoint/2010/main" val="419817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1026</Words>
  <Application>Microsoft Office PowerPoint</Application>
  <PresentationFormat>Widescreen</PresentationFormat>
  <Paragraphs>151</Paragraphs>
  <Slides>13</Slides>
  <Notes>11</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DO-200T01: Implementing an Azure Data Solution </vt:lpstr>
      <vt:lpstr>Agenda</vt:lpstr>
      <vt:lpstr>About this course</vt:lpstr>
      <vt:lpstr>Course Agenda</vt:lpstr>
      <vt:lpstr>Course Agenda (continued #1)</vt:lpstr>
      <vt:lpstr>Course Agenda (continued #2)</vt:lpstr>
      <vt:lpstr>Course Agenda (continued #3)</vt:lpstr>
      <vt:lpstr>Course Agenda (continued #4)</vt:lpstr>
      <vt:lpstr>Audience</vt:lpstr>
      <vt:lpstr>Prerequisites</vt:lpstr>
      <vt:lpstr>Certification areas for DP-200:  Implement an Azure Data Solution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2019-04-01T11:24:09Z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